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Gothic A1 SemiBold"/>
      <p:regular r:id="rId15"/>
      <p:bold r:id="rId16"/>
    </p:embeddedFont>
    <p:embeddedFont>
      <p:font typeface="Gothic A1"/>
      <p:regular r:id="rId17"/>
      <p:bold r:id="rId18"/>
    </p:embeddedFont>
    <p:embeddedFont>
      <p:font typeface="Gothic A1 Medium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778">
          <p15:clr>
            <a:srgbClr val="747775"/>
          </p15:clr>
        </p15:guide>
        <p15:guide id="2" pos="3288">
          <p15:clr>
            <a:srgbClr val="747775"/>
          </p15:clr>
        </p15:guide>
        <p15:guide id="3" pos="1531">
          <p15:clr>
            <a:srgbClr val="747775"/>
          </p15:clr>
        </p15:guide>
        <p15:guide id="4" orient="horz" pos="215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778" orient="horz"/>
        <p:guide pos="3288"/>
        <p:guide pos="1531"/>
        <p:guide pos="215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thicA1Medium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GothicA1SemiBold-regular.fntdata"/><Relationship Id="rId14" Type="http://schemas.openxmlformats.org/officeDocument/2006/relationships/slide" Target="slides/slide9.xml"/><Relationship Id="rId17" Type="http://schemas.openxmlformats.org/officeDocument/2006/relationships/font" Target="fonts/GothicA1-regular.fntdata"/><Relationship Id="rId16" Type="http://schemas.openxmlformats.org/officeDocument/2006/relationships/font" Target="fonts/GothicA1SemiBold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thicA1Medium-regular.fntdata"/><Relationship Id="rId6" Type="http://schemas.openxmlformats.org/officeDocument/2006/relationships/slide" Target="slides/slide1.xml"/><Relationship Id="rId18" Type="http://schemas.openxmlformats.org/officeDocument/2006/relationships/font" Target="fonts/GothicA1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e035b347b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e035b347b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e035b347b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e035b347b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Gothic A1 Medium"/>
              <a:buChar char="●"/>
            </a:pPr>
            <a:r>
              <a:rPr lang="ko" sz="1800">
                <a:solidFill>
                  <a:srgbClr val="595959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서비스 소개 (우리 서비스는 이러이러한 것을 하는 서비스다 + 로드맵_2장)</a:t>
            </a:r>
            <a:endParaRPr sz="1800">
              <a:solidFill>
                <a:srgbClr val="595959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Gothic A1 Medium"/>
              <a:buChar char="●"/>
            </a:pPr>
            <a:r>
              <a:rPr lang="ko" sz="1800">
                <a:solidFill>
                  <a:srgbClr val="595959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서비스 목표 (우리 서비스는 이러이러한 목표를 가지고 있다_1장)</a:t>
            </a:r>
            <a:endParaRPr sz="1800">
              <a:solidFill>
                <a:srgbClr val="595959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Gothic A1 Medium"/>
              <a:buChar char="●"/>
            </a:pPr>
            <a:r>
              <a:rPr lang="ko" sz="1800">
                <a:solidFill>
                  <a:srgbClr val="595959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왜 비트코인인가? (비트코인을 쓰는 이유? 자유 인권 프라이버시, 반감기와 엮어_2~3장)</a:t>
            </a:r>
            <a:endParaRPr sz="1800">
              <a:solidFill>
                <a:srgbClr val="595959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Gothic A1 Medium"/>
              <a:buChar char="●"/>
            </a:pPr>
            <a:r>
              <a:rPr lang="ko" sz="1800">
                <a:solidFill>
                  <a:srgbClr val="595959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서비스 특징 (웹/앱, 인터페이스 등_2장)</a:t>
            </a:r>
            <a:endParaRPr sz="1800">
              <a:solidFill>
                <a:srgbClr val="595959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Gothic A1 Medium"/>
              <a:buChar char="●"/>
            </a:pPr>
            <a:r>
              <a:rPr lang="ko" sz="1800">
                <a:solidFill>
                  <a:srgbClr val="595959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세부 목표 (어떻게 구현할 예정인지, 일정, 필요조건, 홍보방안, 예산 등_3장 정도)</a:t>
            </a:r>
            <a:endParaRPr sz="1800">
              <a:solidFill>
                <a:srgbClr val="595959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Gothic A1 Medium"/>
              <a:buChar char="●"/>
            </a:pPr>
            <a:r>
              <a:rPr lang="ko" sz="1800">
                <a:solidFill>
                  <a:srgbClr val="595959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Q &amp; A</a:t>
            </a:r>
            <a:endParaRPr sz="1800">
              <a:solidFill>
                <a:srgbClr val="595959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e035b347be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e035b347be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035b347be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035b347be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035b347be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035b347be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e035b347be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e035b347be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e035b347be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e035b347be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e035b347be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e035b347be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e035b347be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e035b347be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7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1801" y="-420875"/>
            <a:ext cx="4956700" cy="639174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819550" y="3271200"/>
            <a:ext cx="2857500" cy="1129800"/>
          </a:xfrm>
          <a:prstGeom prst="rect">
            <a:avLst/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4441300" y="-121825"/>
            <a:ext cx="5039400" cy="5659500"/>
          </a:xfrm>
          <a:prstGeom prst="rect">
            <a:avLst/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3277650" y="1372050"/>
            <a:ext cx="5559900" cy="15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0">
                <a:solidFill>
                  <a:schemeClr val="dk2"/>
                </a:solidFill>
              </a:rPr>
              <a:t>BIT</a:t>
            </a:r>
            <a:endParaRPr sz="9000">
              <a:solidFill>
                <a:schemeClr val="dk2"/>
              </a:solidFill>
            </a:endParaRPr>
          </a:p>
        </p:txBody>
      </p:sp>
      <p:sp>
        <p:nvSpPr>
          <p:cNvPr id="58" name="Google Shape;58;p13"/>
          <p:cNvSpPr/>
          <p:nvPr/>
        </p:nvSpPr>
        <p:spPr>
          <a:xfrm rot="-1298409">
            <a:off x="-509775" y="2696500"/>
            <a:ext cx="11389750" cy="4990575"/>
          </a:xfrm>
          <a:prstGeom prst="flowChartProcess">
            <a:avLst/>
          </a:prstGeom>
          <a:solidFill>
            <a:srgbClr val="F8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4063113" y="2434524"/>
            <a:ext cx="3555900" cy="15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0">
                <a:solidFill>
                  <a:schemeClr val="dk2"/>
                </a:solidFill>
              </a:rPr>
              <a:t>LONG</a:t>
            </a:r>
            <a:endParaRPr sz="9000">
              <a:solidFill>
                <a:schemeClr val="dk2"/>
              </a:solidFill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4238701" y="2472300"/>
            <a:ext cx="108600" cy="7353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3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0" y="0"/>
            <a:ext cx="2250000" cy="5143500"/>
          </a:xfrm>
          <a:prstGeom prst="round1Rect">
            <a:avLst>
              <a:gd fmla="val 16667" name="adj"/>
            </a:avLst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943025" y="430875"/>
            <a:ext cx="15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3520">
                <a:latin typeface="Gothic A1"/>
                <a:ea typeface="Gothic A1"/>
                <a:cs typeface="Gothic A1"/>
                <a:sym typeface="Gothic A1"/>
              </a:rPr>
              <a:t>목</a:t>
            </a:r>
            <a:r>
              <a:rPr lang="ko" sz="3520">
                <a:latin typeface="Gothic A1"/>
                <a:ea typeface="Gothic A1"/>
                <a:cs typeface="Gothic A1"/>
                <a:sym typeface="Gothic A1"/>
              </a:rPr>
              <a:t>차</a:t>
            </a:r>
            <a:endParaRPr sz="352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2461825" y="1459275"/>
            <a:ext cx="8520600" cy="2825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thic A1 Medium"/>
              <a:buChar char="●"/>
            </a:pPr>
            <a:r>
              <a:rPr lang="ko">
                <a:latin typeface="Gothic A1 Medium"/>
                <a:ea typeface="Gothic A1 Medium"/>
                <a:cs typeface="Gothic A1 Medium"/>
                <a:sym typeface="Gothic A1 Medium"/>
              </a:rPr>
              <a:t>서비스 소개</a:t>
            </a:r>
            <a:endParaRPr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thic A1 Medium"/>
              <a:buChar char="●"/>
            </a:pPr>
            <a:r>
              <a:rPr lang="ko">
                <a:latin typeface="Gothic A1 Medium"/>
                <a:ea typeface="Gothic A1 Medium"/>
                <a:cs typeface="Gothic A1 Medium"/>
                <a:sym typeface="Gothic A1 Medium"/>
              </a:rPr>
              <a:t>왜 비트코인인가? </a:t>
            </a:r>
            <a:br>
              <a:rPr lang="ko">
                <a:latin typeface="Gothic A1 Medium"/>
                <a:ea typeface="Gothic A1 Medium"/>
                <a:cs typeface="Gothic A1 Medium"/>
                <a:sym typeface="Gothic A1 Medium"/>
              </a:rPr>
            </a:br>
            <a:r>
              <a:rPr lang="ko">
                <a:latin typeface="Gothic A1 Medium"/>
                <a:ea typeface="Gothic A1 Medium"/>
                <a:cs typeface="Gothic A1 Medium"/>
                <a:sym typeface="Gothic A1 Medium"/>
              </a:rPr>
              <a:t>- 비트코인을 쓰는 이유(자유 인권 프라이버시, 반감기)</a:t>
            </a:r>
            <a:endParaRPr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thic A1 Medium"/>
              <a:buChar char="●"/>
            </a:pPr>
            <a:r>
              <a:rPr lang="ko">
                <a:latin typeface="Gothic A1 Medium"/>
                <a:ea typeface="Gothic A1 Medium"/>
                <a:cs typeface="Gothic A1 Medium"/>
                <a:sym typeface="Gothic A1 Medium"/>
              </a:rPr>
              <a:t>서비스 특징</a:t>
            </a:r>
            <a:endParaRPr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thic A1 Medium"/>
              <a:buChar char="●"/>
            </a:pPr>
            <a:r>
              <a:rPr lang="ko">
                <a:latin typeface="Gothic A1 Medium"/>
                <a:ea typeface="Gothic A1 Medium"/>
                <a:cs typeface="Gothic A1 Medium"/>
                <a:sym typeface="Gothic A1 Medium"/>
              </a:rPr>
              <a:t>세부 목표</a:t>
            </a:r>
            <a:endParaRPr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thic A1 Medium"/>
              <a:buChar char="●"/>
            </a:pPr>
            <a:r>
              <a:rPr lang="ko">
                <a:latin typeface="Gothic A1 Medium"/>
                <a:ea typeface="Gothic A1 Medium"/>
                <a:cs typeface="Gothic A1 Medium"/>
                <a:sym typeface="Gothic A1 Medium"/>
              </a:rPr>
              <a:t>Q &amp; A</a:t>
            </a:r>
            <a:endParaRPr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cxnSp>
        <p:nvCxnSpPr>
          <p:cNvPr id="68" name="Google Shape;68;p14"/>
          <p:cNvCxnSpPr/>
          <p:nvPr/>
        </p:nvCxnSpPr>
        <p:spPr>
          <a:xfrm>
            <a:off x="-1534200" y="783275"/>
            <a:ext cx="2412600" cy="3300"/>
          </a:xfrm>
          <a:prstGeom prst="straightConnector1">
            <a:avLst/>
          </a:prstGeom>
          <a:noFill/>
          <a:ln cap="flat" cmpd="sng" w="19050">
            <a:solidFill>
              <a:srgbClr val="3A53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40624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-330975" y="-382500"/>
            <a:ext cx="2027100" cy="2027100"/>
          </a:xfrm>
          <a:prstGeom prst="ellipse">
            <a:avLst/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2341575" y="538050"/>
            <a:ext cx="62070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>
                <a:latin typeface="Gothic A1 SemiBold"/>
                <a:ea typeface="Gothic A1 SemiBold"/>
                <a:cs typeface="Gothic A1 SemiBold"/>
                <a:sym typeface="Gothic A1 SemiBold"/>
              </a:rPr>
              <a:t>신속하고, 차별 없는 새로운 기부 플랫폼</a:t>
            </a:r>
            <a:endParaRPr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1447775" y="1496175"/>
            <a:ext cx="8520600" cy="28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chemeClr val="dk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# FEATURE</a:t>
            </a:r>
            <a:endParaRPr sz="2000">
              <a:solidFill>
                <a:schemeClr val="dk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900">
                <a:solidFill>
                  <a:srgbClr val="F86962"/>
                </a:solidFill>
                <a:latin typeface="Gothic A1"/>
                <a:ea typeface="Gothic A1"/>
                <a:cs typeface="Gothic A1"/>
                <a:sym typeface="Gothic A1"/>
              </a:rPr>
              <a:t>비트코인</a:t>
            </a:r>
            <a:r>
              <a:rPr lang="ko" sz="1700">
                <a:latin typeface="Gothic A1 Medium"/>
                <a:ea typeface="Gothic A1 Medium"/>
                <a:cs typeface="Gothic A1 Medium"/>
                <a:sym typeface="Gothic A1 Medium"/>
              </a:rPr>
              <a:t>을 후원</a:t>
            </a:r>
            <a:endParaRPr sz="1700"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700">
                <a:latin typeface="Gothic A1 Medium"/>
                <a:ea typeface="Gothic A1 Medium"/>
                <a:cs typeface="Gothic A1 Medium"/>
                <a:sym typeface="Gothic A1 Medium"/>
              </a:rPr>
              <a:t>해외 </a:t>
            </a:r>
            <a:r>
              <a:rPr b="1" lang="ko">
                <a:solidFill>
                  <a:srgbClr val="F86962"/>
                </a:solidFill>
                <a:latin typeface="Gothic A1"/>
                <a:ea typeface="Gothic A1"/>
                <a:cs typeface="Gothic A1"/>
                <a:sym typeface="Gothic A1"/>
              </a:rPr>
              <a:t>대규모 재난상황</a:t>
            </a:r>
            <a:r>
              <a:rPr lang="ko" sz="1700">
                <a:latin typeface="Gothic A1 Medium"/>
                <a:ea typeface="Gothic A1 Medium"/>
                <a:cs typeface="Gothic A1 Medium"/>
                <a:sym typeface="Gothic A1 Medium"/>
              </a:rPr>
              <a:t> 발생시 더 큰 효과</a:t>
            </a:r>
            <a:endParaRPr sz="1700"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700">
                <a:latin typeface="Gothic A1 Medium"/>
                <a:ea typeface="Gothic A1 Medium"/>
                <a:cs typeface="Gothic A1 Medium"/>
                <a:sym typeface="Gothic A1 Medium"/>
              </a:rPr>
              <a:t>비트코인을 기반으로 </a:t>
            </a:r>
            <a:r>
              <a:rPr b="1" lang="ko">
                <a:solidFill>
                  <a:srgbClr val="F86962"/>
                </a:solidFill>
                <a:latin typeface="Gothic A1"/>
                <a:ea typeface="Gothic A1"/>
                <a:cs typeface="Gothic A1"/>
                <a:sym typeface="Gothic A1"/>
              </a:rPr>
              <a:t>익명성, 신속성</a:t>
            </a:r>
            <a:r>
              <a:rPr lang="ko" sz="1700">
                <a:latin typeface="Gothic A1 Medium"/>
                <a:ea typeface="Gothic A1 Medium"/>
                <a:cs typeface="Gothic A1 Medium"/>
                <a:sym typeface="Gothic A1 Medium"/>
              </a:rPr>
              <a:t> 보장</a:t>
            </a:r>
            <a:endParaRPr sz="170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cxnSp>
        <p:nvCxnSpPr>
          <p:cNvPr id="77" name="Google Shape;77;p15"/>
          <p:cNvCxnSpPr/>
          <p:nvPr/>
        </p:nvCxnSpPr>
        <p:spPr>
          <a:xfrm>
            <a:off x="2398475" y="975450"/>
            <a:ext cx="6196800" cy="0"/>
          </a:xfrm>
          <a:prstGeom prst="straightConnector1">
            <a:avLst/>
          </a:prstGeom>
          <a:noFill/>
          <a:ln cap="flat" cmpd="sng" w="28575">
            <a:solidFill>
              <a:srgbClr val="3A53A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" name="Google Shape;78;p15"/>
          <p:cNvSpPr txBox="1"/>
          <p:nvPr/>
        </p:nvSpPr>
        <p:spPr>
          <a:xfrm>
            <a:off x="642650" y="3752625"/>
            <a:ext cx="1595100" cy="9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9" name="Google Shape;79;p15"/>
          <p:cNvSpPr/>
          <p:nvPr/>
        </p:nvSpPr>
        <p:spPr>
          <a:xfrm rot="-2261966">
            <a:off x="-330867" y="-382196"/>
            <a:ext cx="2026592" cy="2026592"/>
          </a:xfrm>
          <a:prstGeom prst="chord">
            <a:avLst>
              <a:gd fmla="val 5311877" name="adj1"/>
              <a:gd fmla="val 16200000" name="adj2"/>
            </a:avLst>
          </a:prstGeom>
          <a:solidFill>
            <a:srgbClr val="FCAD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>
            <p:ph type="title"/>
          </p:nvPr>
        </p:nvSpPr>
        <p:spPr>
          <a:xfrm>
            <a:off x="1697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ABOUT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  SERVICE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40624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2341575" y="538050"/>
            <a:ext cx="62070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latin typeface="Gothic A1 SemiBold"/>
                <a:ea typeface="Gothic A1 SemiBold"/>
                <a:cs typeface="Gothic A1 SemiBold"/>
                <a:sym typeface="Gothic A1 SemiBold"/>
              </a:rPr>
              <a:t>How we work - Load Map</a:t>
            </a:r>
            <a:endParaRPr sz="2000"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cxnSp>
        <p:nvCxnSpPr>
          <p:cNvPr id="87" name="Google Shape;87;p16"/>
          <p:cNvCxnSpPr/>
          <p:nvPr/>
        </p:nvCxnSpPr>
        <p:spPr>
          <a:xfrm>
            <a:off x="2398475" y="975450"/>
            <a:ext cx="6196800" cy="0"/>
          </a:xfrm>
          <a:prstGeom prst="straightConnector1">
            <a:avLst/>
          </a:prstGeom>
          <a:noFill/>
          <a:ln cap="flat" cmpd="sng" w="28575">
            <a:solidFill>
              <a:srgbClr val="3A53A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8" name="Google Shape;88;p16"/>
          <p:cNvGrpSpPr/>
          <p:nvPr/>
        </p:nvGrpSpPr>
        <p:grpSpPr>
          <a:xfrm>
            <a:off x="-738971" y="-790300"/>
            <a:ext cx="2842800" cy="2842800"/>
            <a:chOff x="-738971" y="-790300"/>
            <a:chExt cx="2842800" cy="2842800"/>
          </a:xfrm>
        </p:grpSpPr>
        <p:sp>
          <p:nvSpPr>
            <p:cNvPr id="89" name="Google Shape;89;p16"/>
            <p:cNvSpPr/>
            <p:nvPr/>
          </p:nvSpPr>
          <p:spPr>
            <a:xfrm>
              <a:off x="-330975" y="-382500"/>
              <a:ext cx="2027100" cy="2027100"/>
            </a:xfrm>
            <a:prstGeom prst="ellipse">
              <a:avLst/>
            </a:prstGeom>
            <a:solidFill>
              <a:srgbClr val="FAC3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 rot="-2261966">
              <a:off x="-330867" y="-382196"/>
              <a:ext cx="2026592" cy="2026592"/>
            </a:xfrm>
            <a:prstGeom prst="chord">
              <a:avLst>
                <a:gd fmla="val 5311877" name="adj1"/>
                <a:gd fmla="val 16200000" name="adj2"/>
              </a:avLst>
            </a:prstGeom>
            <a:solidFill>
              <a:srgbClr val="FCAD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16"/>
          <p:cNvSpPr txBox="1"/>
          <p:nvPr>
            <p:ph type="title"/>
          </p:nvPr>
        </p:nvSpPr>
        <p:spPr>
          <a:xfrm>
            <a:off x="1697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ABOUT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  SERVICE</a:t>
            </a:r>
            <a:endParaRPr sz="2000"/>
          </a:p>
        </p:txBody>
      </p:sp>
      <p:sp>
        <p:nvSpPr>
          <p:cNvPr id="92" name="Google Shape;92;p16"/>
          <p:cNvSpPr/>
          <p:nvPr/>
        </p:nvSpPr>
        <p:spPr>
          <a:xfrm rot="-5400000">
            <a:off x="7082425" y="0"/>
            <a:ext cx="5336100" cy="5336100"/>
          </a:xfrm>
          <a:prstGeom prst="blockArc">
            <a:avLst>
              <a:gd fmla="val 10800000" name="adj1"/>
              <a:gd fmla="val 21598341" name="adj2"/>
              <a:gd fmla="val 11495" name="adj3"/>
            </a:avLst>
          </a:prstGeom>
          <a:solidFill>
            <a:srgbClr val="F793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 txBox="1"/>
          <p:nvPr/>
        </p:nvSpPr>
        <p:spPr>
          <a:xfrm>
            <a:off x="375113" y="3974550"/>
            <a:ext cx="1221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기부자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1122450" y="2564563"/>
            <a:ext cx="1870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1. 원화 전달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4730116" y="2373325"/>
            <a:ext cx="1583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2. 비트코인 환전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3961200" y="1326075"/>
            <a:ext cx="1386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4. 거래 기록 송달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7610700" y="2083200"/>
            <a:ext cx="1533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3. 거래 기록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저장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98" name="Google Shape;98;p16"/>
          <p:cNvCxnSpPr>
            <a:endCxn id="99" idx="2"/>
          </p:cNvCxnSpPr>
          <p:nvPr/>
        </p:nvCxnSpPr>
        <p:spPr>
          <a:xfrm>
            <a:off x="2808600" y="3506225"/>
            <a:ext cx="960600" cy="3159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16"/>
          <p:cNvCxnSpPr/>
          <p:nvPr/>
        </p:nvCxnSpPr>
        <p:spPr>
          <a:xfrm flipH="1" rot="10800000">
            <a:off x="5833425" y="2630600"/>
            <a:ext cx="1081200" cy="978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6"/>
          <p:cNvCxnSpPr>
            <a:stCxn id="96" idx="3"/>
          </p:cNvCxnSpPr>
          <p:nvPr/>
        </p:nvCxnSpPr>
        <p:spPr>
          <a:xfrm>
            <a:off x="5347800" y="1680075"/>
            <a:ext cx="1592700" cy="4104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02" name="Google Shape;102;p16"/>
          <p:cNvSpPr txBox="1"/>
          <p:nvPr/>
        </p:nvSpPr>
        <p:spPr>
          <a:xfrm>
            <a:off x="7845800" y="361925"/>
            <a:ext cx="1221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비트코인 노드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03" name="Google Shape;103;p16"/>
          <p:cNvCxnSpPr/>
          <p:nvPr/>
        </p:nvCxnSpPr>
        <p:spPr>
          <a:xfrm rot="10800000">
            <a:off x="2743725" y="1562725"/>
            <a:ext cx="1049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" name="Google Shape;104;p16"/>
          <p:cNvSpPr txBox="1"/>
          <p:nvPr/>
        </p:nvSpPr>
        <p:spPr>
          <a:xfrm>
            <a:off x="1449575" y="1355975"/>
            <a:ext cx="1221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5. 후원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05" name="Google Shape;105;p16"/>
          <p:cNvPicPr preferRelativeResize="0"/>
          <p:nvPr/>
        </p:nvPicPr>
        <p:blipFill rotWithShape="1">
          <a:blip r:embed="rId4">
            <a:alphaModFix/>
          </a:blip>
          <a:srcRect b="-8469" l="0" r="0" t="8470"/>
          <a:stretch/>
        </p:blipFill>
        <p:spPr>
          <a:xfrm>
            <a:off x="30550" y="2335291"/>
            <a:ext cx="1910725" cy="1901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1300" y="2743650"/>
            <a:ext cx="708000" cy="70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91500" y="2881349"/>
            <a:ext cx="1629738" cy="143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05129" y="3218238"/>
            <a:ext cx="2202300" cy="12666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2329000" y="526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chemeClr val="dk2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비트코인의 이점</a:t>
            </a:r>
            <a:endParaRPr sz="2000">
              <a:solidFill>
                <a:schemeClr val="dk2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1607100" y="1152475"/>
            <a:ext cx="3058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chemeClr val="dk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# 제약없는 거래</a:t>
            </a:r>
            <a:endParaRPr sz="2000">
              <a:solidFill>
                <a:schemeClr val="dk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1607100" y="2468050"/>
            <a:ext cx="3058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chemeClr val="dk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# 프라이버시 보장</a:t>
            </a:r>
            <a:endParaRPr sz="2000">
              <a:solidFill>
                <a:schemeClr val="dk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1579325" y="1562238"/>
            <a:ext cx="7225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700">
                <a:latin typeface="Gothic A1"/>
                <a:ea typeface="Gothic A1"/>
                <a:cs typeface="Gothic A1"/>
                <a:sym typeface="Gothic A1"/>
              </a:rPr>
              <a:t>이더리움과 달리 계약조건이 없기 때문에, 후원자 임의로 후원받을 조건을 지정할 여지를 방지하여, 누구나 도움받을 수 있는 자유를 추구</a:t>
            </a:r>
            <a:r>
              <a:rPr lang="ko" sz="2000">
                <a:latin typeface="Gothic A1"/>
                <a:ea typeface="Gothic A1"/>
                <a:cs typeface="Gothic A1"/>
                <a:sym typeface="Gothic A1"/>
              </a:rPr>
              <a:t>.</a:t>
            </a:r>
            <a:endParaRPr sz="2000"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075" y="3602450"/>
            <a:ext cx="2920026" cy="115787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1607100" y="2884425"/>
            <a:ext cx="68391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latin typeface="Gothic A1"/>
                <a:ea typeface="Gothic A1"/>
                <a:cs typeface="Gothic A1"/>
                <a:sym typeface="Gothic A1"/>
              </a:rPr>
              <a:t>사회적 위치 등의 이유로 익명을 원하는 후원자의 익명성 보장</a:t>
            </a:r>
            <a:endParaRPr sz="2000"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4">
            <a:alphaModFix amt="10000"/>
          </a:blip>
          <a:stretch>
            <a:fillRect/>
          </a:stretch>
        </p:blipFill>
        <p:spPr>
          <a:xfrm>
            <a:off x="40624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1650" y="3678649"/>
            <a:ext cx="5050275" cy="1032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17"/>
          <p:cNvGrpSpPr/>
          <p:nvPr/>
        </p:nvGrpSpPr>
        <p:grpSpPr>
          <a:xfrm>
            <a:off x="-738971" y="-790300"/>
            <a:ext cx="2842800" cy="2842800"/>
            <a:chOff x="-738971" y="-790300"/>
            <a:chExt cx="2842800" cy="2842800"/>
          </a:xfrm>
        </p:grpSpPr>
        <p:sp>
          <p:nvSpPr>
            <p:cNvPr id="122" name="Google Shape;122;p17"/>
            <p:cNvSpPr/>
            <p:nvPr/>
          </p:nvSpPr>
          <p:spPr>
            <a:xfrm>
              <a:off x="-330975" y="-382500"/>
              <a:ext cx="2027100" cy="2027100"/>
            </a:xfrm>
            <a:prstGeom prst="ellipse">
              <a:avLst/>
            </a:prstGeom>
            <a:solidFill>
              <a:srgbClr val="FAC3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 rot="-2261966">
              <a:off x="-330867" y="-382196"/>
              <a:ext cx="2026592" cy="2026592"/>
            </a:xfrm>
            <a:prstGeom prst="chord">
              <a:avLst>
                <a:gd fmla="val 5311877" name="adj1"/>
                <a:gd fmla="val 16200000" name="adj2"/>
              </a:avLst>
            </a:prstGeom>
            <a:solidFill>
              <a:srgbClr val="FCAD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7"/>
          <p:cNvSpPr txBox="1"/>
          <p:nvPr>
            <p:ph type="title"/>
          </p:nvPr>
        </p:nvSpPr>
        <p:spPr>
          <a:xfrm>
            <a:off x="1697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WHY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	BTC</a:t>
            </a:r>
            <a:endParaRPr sz="2000"/>
          </a:p>
        </p:txBody>
      </p:sp>
      <p:cxnSp>
        <p:nvCxnSpPr>
          <p:cNvPr id="125" name="Google Shape;125;p17"/>
          <p:cNvCxnSpPr/>
          <p:nvPr/>
        </p:nvCxnSpPr>
        <p:spPr>
          <a:xfrm>
            <a:off x="2398475" y="975450"/>
            <a:ext cx="6196800" cy="0"/>
          </a:xfrm>
          <a:prstGeom prst="straightConnector1">
            <a:avLst/>
          </a:prstGeom>
          <a:noFill/>
          <a:ln cap="flat" cmpd="sng" w="28575">
            <a:solidFill>
              <a:srgbClr val="3A53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idx="1" type="body"/>
          </p:nvPr>
        </p:nvSpPr>
        <p:spPr>
          <a:xfrm>
            <a:off x="1607100" y="1152475"/>
            <a:ext cx="3058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chemeClr val="dk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# 제한된 수량</a:t>
            </a:r>
            <a:endParaRPr sz="2000">
              <a:solidFill>
                <a:schemeClr val="dk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31" name="Google Shape;131;p18"/>
          <p:cNvSpPr txBox="1"/>
          <p:nvPr>
            <p:ph idx="1" type="body"/>
          </p:nvPr>
        </p:nvSpPr>
        <p:spPr>
          <a:xfrm>
            <a:off x="1530900" y="3093300"/>
            <a:ext cx="3058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chemeClr val="dk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# 민주적 시스템</a:t>
            </a:r>
            <a:endParaRPr sz="2000">
              <a:solidFill>
                <a:schemeClr val="dk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32" name="Google Shape;132;p18"/>
          <p:cNvSpPr txBox="1"/>
          <p:nvPr>
            <p:ph idx="1" type="body"/>
          </p:nvPr>
        </p:nvSpPr>
        <p:spPr>
          <a:xfrm>
            <a:off x="1599225" y="1625738"/>
            <a:ext cx="759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/>
              <a:t>인플레이션</a:t>
            </a:r>
            <a:r>
              <a:rPr lang="ko" sz="1700"/>
              <a:t>이 방지되고 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700"/>
              <a:t>강대국의 기축통화 조절 등으로 인한 약소국의 직.간접적 피해를 방지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700"/>
              <a:t>반감기의 존재로 인해 비트코인의 희소가치가 시간이 지날 수록 증대됨. 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33" name="Google Shape;133;p18"/>
          <p:cNvSpPr txBox="1"/>
          <p:nvPr>
            <p:ph idx="1" type="body"/>
          </p:nvPr>
        </p:nvSpPr>
        <p:spPr>
          <a:xfrm>
            <a:off x="1523025" y="3527513"/>
            <a:ext cx="759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/>
              <a:t>중앙집권</a:t>
            </a:r>
            <a:r>
              <a:rPr lang="ko" sz="1700"/>
              <a:t>화 되지 않은 채굴 시스템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700"/>
              <a:t>51%의 법칙(PoA)을 통해 권력자 혹은 악성 이용자들의 횡포를 방지.</a:t>
            </a:r>
            <a:endParaRPr sz="1700"/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42148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18"/>
          <p:cNvCxnSpPr/>
          <p:nvPr/>
        </p:nvCxnSpPr>
        <p:spPr>
          <a:xfrm>
            <a:off x="2398475" y="975450"/>
            <a:ext cx="6196800" cy="0"/>
          </a:xfrm>
          <a:prstGeom prst="straightConnector1">
            <a:avLst/>
          </a:prstGeom>
          <a:noFill/>
          <a:ln cap="flat" cmpd="sng" w="28575">
            <a:solidFill>
              <a:srgbClr val="3A53A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18"/>
          <p:cNvSpPr txBox="1"/>
          <p:nvPr>
            <p:ph idx="1" type="body"/>
          </p:nvPr>
        </p:nvSpPr>
        <p:spPr>
          <a:xfrm>
            <a:off x="2341575" y="538050"/>
            <a:ext cx="62070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latin typeface="Gothic A1 SemiBold"/>
                <a:ea typeface="Gothic A1 SemiBold"/>
                <a:cs typeface="Gothic A1 SemiBold"/>
                <a:sym typeface="Gothic A1 SemiBold"/>
              </a:rPr>
              <a:t>비트코인의 이점</a:t>
            </a:r>
            <a:endParaRPr sz="2000"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37" name="Google Shape;137;p18"/>
          <p:cNvSpPr/>
          <p:nvPr/>
        </p:nvSpPr>
        <p:spPr>
          <a:xfrm>
            <a:off x="-330975" y="-382500"/>
            <a:ext cx="2027100" cy="2027100"/>
          </a:xfrm>
          <a:prstGeom prst="ellipse">
            <a:avLst/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8"/>
          <p:cNvSpPr/>
          <p:nvPr/>
        </p:nvSpPr>
        <p:spPr>
          <a:xfrm rot="-2261966">
            <a:off x="-330867" y="-382196"/>
            <a:ext cx="2026592" cy="2026592"/>
          </a:xfrm>
          <a:prstGeom prst="chord">
            <a:avLst>
              <a:gd fmla="val 5311877" name="adj1"/>
              <a:gd fmla="val 16200000" name="adj2"/>
            </a:avLst>
          </a:prstGeom>
          <a:solidFill>
            <a:srgbClr val="FCAD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8"/>
          <p:cNvSpPr txBox="1"/>
          <p:nvPr>
            <p:ph type="title"/>
          </p:nvPr>
        </p:nvSpPr>
        <p:spPr>
          <a:xfrm>
            <a:off x="1697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WHY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	BTC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type="title"/>
          </p:nvPr>
        </p:nvSpPr>
        <p:spPr>
          <a:xfrm>
            <a:off x="19881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왜 비트코인 인가?</a:t>
            </a:r>
            <a:endParaRPr/>
          </a:p>
        </p:txBody>
      </p:sp>
      <p:sp>
        <p:nvSpPr>
          <p:cNvPr id="145" name="Google Shape;145;p19"/>
          <p:cNvSpPr txBox="1"/>
          <p:nvPr>
            <p:ph idx="1" type="body"/>
          </p:nvPr>
        </p:nvSpPr>
        <p:spPr>
          <a:xfrm>
            <a:off x="1530900" y="1152475"/>
            <a:ext cx="3058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/>
              <a:t>신</a:t>
            </a:r>
            <a:r>
              <a:rPr b="1" lang="ko"/>
              <a:t>속한 후원 가능</a:t>
            </a:r>
            <a:endParaRPr b="1"/>
          </a:p>
        </p:txBody>
      </p:sp>
      <p:sp>
        <p:nvSpPr>
          <p:cNvPr id="146" name="Google Shape;146;p19"/>
          <p:cNvSpPr txBox="1"/>
          <p:nvPr>
            <p:ph idx="1" type="body"/>
          </p:nvPr>
        </p:nvSpPr>
        <p:spPr>
          <a:xfrm>
            <a:off x="1523025" y="1649850"/>
            <a:ext cx="3125400" cy="11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과</a:t>
            </a:r>
            <a:r>
              <a:rPr lang="ko"/>
              <a:t>정 간소화로 전쟁, 재난 상황 등 긴급상항 발생시 신속한 후원</a:t>
            </a:r>
            <a:endParaRPr/>
          </a:p>
        </p:txBody>
      </p:sp>
      <p:sp>
        <p:nvSpPr>
          <p:cNvPr id="147" name="Google Shape;147;p19"/>
          <p:cNvSpPr txBox="1"/>
          <p:nvPr>
            <p:ph idx="1" type="body"/>
          </p:nvPr>
        </p:nvSpPr>
        <p:spPr>
          <a:xfrm>
            <a:off x="921300" y="3108700"/>
            <a:ext cx="45174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/>
              <a:t>보편</a:t>
            </a:r>
            <a:r>
              <a:rPr b="1" lang="ko"/>
              <a:t>적 통용성</a:t>
            </a:r>
            <a:endParaRPr b="1"/>
          </a:p>
        </p:txBody>
      </p:sp>
      <p:sp>
        <p:nvSpPr>
          <p:cNvPr id="148" name="Google Shape;148;p19"/>
          <p:cNvSpPr txBox="1"/>
          <p:nvPr>
            <p:ph idx="1" type="body"/>
          </p:nvPr>
        </p:nvSpPr>
        <p:spPr>
          <a:xfrm>
            <a:off x="837225" y="3762100"/>
            <a:ext cx="65688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가</a:t>
            </a:r>
            <a:r>
              <a:rPr lang="ko"/>
              <a:t>장 보편적으로 쓰이는 암호화폐인 비트코인이기에 후원국가에 기축통화에 상응하는 범용성 제공</a:t>
            </a:r>
            <a:endParaRPr/>
          </a:p>
        </p:txBody>
      </p:sp>
      <p:pic>
        <p:nvPicPr>
          <p:cNvPr id="149" name="Google Shape;14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9625" y="2061550"/>
            <a:ext cx="2045850" cy="144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1375" y="2077867"/>
            <a:ext cx="2126875" cy="1412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1376" y="555553"/>
            <a:ext cx="2126875" cy="1417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 rotWithShape="1">
          <a:blip r:embed="rId6">
            <a:alphaModFix amt="10000"/>
          </a:blip>
          <a:srcRect b="0" l="1290" r="-1289" t="0"/>
          <a:stretch/>
        </p:blipFill>
        <p:spPr>
          <a:xfrm>
            <a:off x="40624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3" name="Google Shape;153;p19"/>
          <p:cNvGrpSpPr/>
          <p:nvPr/>
        </p:nvGrpSpPr>
        <p:grpSpPr>
          <a:xfrm>
            <a:off x="-738971" y="-790300"/>
            <a:ext cx="2842800" cy="2842800"/>
            <a:chOff x="-738971" y="-790300"/>
            <a:chExt cx="2842800" cy="2842800"/>
          </a:xfrm>
        </p:grpSpPr>
        <p:sp>
          <p:nvSpPr>
            <p:cNvPr id="154" name="Google Shape;154;p19"/>
            <p:cNvSpPr/>
            <p:nvPr/>
          </p:nvSpPr>
          <p:spPr>
            <a:xfrm>
              <a:off x="-330975" y="-382500"/>
              <a:ext cx="2027100" cy="2027100"/>
            </a:xfrm>
            <a:prstGeom prst="ellipse">
              <a:avLst/>
            </a:prstGeom>
            <a:solidFill>
              <a:srgbClr val="FAC3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 rot="-2261966">
              <a:off x="-330867" y="-382196"/>
              <a:ext cx="2026592" cy="2026592"/>
            </a:xfrm>
            <a:prstGeom prst="chord">
              <a:avLst>
                <a:gd fmla="val 5311877" name="adj1"/>
                <a:gd fmla="val 16200000" name="adj2"/>
              </a:avLst>
            </a:prstGeom>
            <a:solidFill>
              <a:srgbClr val="FCAD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19"/>
          <p:cNvSpPr txBox="1"/>
          <p:nvPr>
            <p:ph type="title"/>
          </p:nvPr>
        </p:nvSpPr>
        <p:spPr>
          <a:xfrm>
            <a:off x="935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ABOUT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  SERVICE</a:t>
            </a:r>
            <a:endParaRPr sz="2000"/>
          </a:p>
        </p:txBody>
      </p:sp>
      <p:cxnSp>
        <p:nvCxnSpPr>
          <p:cNvPr id="157" name="Google Shape;157;p19"/>
          <p:cNvCxnSpPr/>
          <p:nvPr/>
        </p:nvCxnSpPr>
        <p:spPr>
          <a:xfrm flipH="1" rot="10800000">
            <a:off x="2093675" y="970650"/>
            <a:ext cx="3679500" cy="4800"/>
          </a:xfrm>
          <a:prstGeom prst="straightConnector1">
            <a:avLst/>
          </a:prstGeom>
          <a:noFill/>
          <a:ln cap="flat" cmpd="sng" w="28575">
            <a:solidFill>
              <a:srgbClr val="3A53A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900" y="1574975"/>
            <a:ext cx="5056977" cy="321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4450" y="1176475"/>
            <a:ext cx="1438950" cy="3104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>
          <a:blip r:embed="rId5">
            <a:alphaModFix amt="10000"/>
          </a:blip>
          <a:stretch>
            <a:fillRect/>
          </a:stretch>
        </p:blipFill>
        <p:spPr>
          <a:xfrm>
            <a:off x="40624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" name="Google Shape;165;p20"/>
          <p:cNvGrpSpPr/>
          <p:nvPr/>
        </p:nvGrpSpPr>
        <p:grpSpPr>
          <a:xfrm>
            <a:off x="-738971" y="-790300"/>
            <a:ext cx="2842800" cy="2842800"/>
            <a:chOff x="-738971" y="-790300"/>
            <a:chExt cx="2842800" cy="2842800"/>
          </a:xfrm>
        </p:grpSpPr>
        <p:sp>
          <p:nvSpPr>
            <p:cNvPr id="166" name="Google Shape;166;p20"/>
            <p:cNvSpPr/>
            <p:nvPr/>
          </p:nvSpPr>
          <p:spPr>
            <a:xfrm>
              <a:off x="-330975" y="-382500"/>
              <a:ext cx="2027100" cy="2027100"/>
            </a:xfrm>
            <a:prstGeom prst="ellipse">
              <a:avLst/>
            </a:prstGeom>
            <a:solidFill>
              <a:srgbClr val="FAC3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0"/>
            <p:cNvSpPr/>
            <p:nvPr/>
          </p:nvSpPr>
          <p:spPr>
            <a:xfrm rot="-2261966">
              <a:off x="-330867" y="-382196"/>
              <a:ext cx="2026592" cy="2026592"/>
            </a:xfrm>
            <a:prstGeom prst="chord">
              <a:avLst>
                <a:gd fmla="val 5311877" name="adj1"/>
                <a:gd fmla="val 16200000" name="adj2"/>
              </a:avLst>
            </a:prstGeom>
            <a:solidFill>
              <a:srgbClr val="FCAD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" name="Google Shape;168;p20"/>
          <p:cNvSpPr txBox="1"/>
          <p:nvPr>
            <p:ph type="title"/>
          </p:nvPr>
        </p:nvSpPr>
        <p:spPr>
          <a:xfrm>
            <a:off x="935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INTER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	FACE</a:t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/>
          <p:nvPr>
            <p:ph idx="1" type="body"/>
          </p:nvPr>
        </p:nvSpPr>
        <p:spPr>
          <a:xfrm>
            <a:off x="2922075" y="1881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7200">
                <a:solidFill>
                  <a:schemeClr val="dk1"/>
                </a:solidFill>
              </a:rPr>
              <a:t>Q &amp; A</a:t>
            </a:r>
            <a:endParaRPr sz="7200"/>
          </a:p>
        </p:txBody>
      </p:sp>
      <p:pic>
        <p:nvPicPr>
          <p:cNvPr id="174" name="Google Shape;174;p21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40624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5" name="Google Shape;175;p21"/>
          <p:cNvGrpSpPr/>
          <p:nvPr/>
        </p:nvGrpSpPr>
        <p:grpSpPr>
          <a:xfrm>
            <a:off x="-738971" y="-790300"/>
            <a:ext cx="2842800" cy="2842800"/>
            <a:chOff x="-738971" y="-790300"/>
            <a:chExt cx="2842800" cy="2842800"/>
          </a:xfrm>
        </p:grpSpPr>
        <p:sp>
          <p:nvSpPr>
            <p:cNvPr id="176" name="Google Shape;176;p21"/>
            <p:cNvSpPr/>
            <p:nvPr/>
          </p:nvSpPr>
          <p:spPr>
            <a:xfrm>
              <a:off x="-330975" y="-382500"/>
              <a:ext cx="2027100" cy="2027100"/>
            </a:xfrm>
            <a:prstGeom prst="ellipse">
              <a:avLst/>
            </a:prstGeom>
            <a:solidFill>
              <a:srgbClr val="FAC3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 rot="-2261966">
              <a:off x="-330867" y="-382196"/>
              <a:ext cx="2026592" cy="2026592"/>
            </a:xfrm>
            <a:prstGeom prst="chord">
              <a:avLst>
                <a:gd fmla="val 5311877" name="adj1"/>
                <a:gd fmla="val 16200000" name="adj2"/>
              </a:avLst>
            </a:prstGeom>
            <a:solidFill>
              <a:srgbClr val="FCAD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